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7"/>
  </p:notesMasterIdLst>
  <p:sldIdLst>
    <p:sldId id="256" r:id="rId6"/>
  </p:sldIdLst>
  <p:sldSz cx="28790900" cy="43192700"/>
  <p:notesSz cx="6858000" cy="9144000"/>
  <p:embeddedFontLst>
    <p:embeddedFont>
      <p:font typeface="Arial Bold" charset="1" panose="020B0704020202020204"/>
      <p:regular r:id="rId10"/>
    </p:embeddedFont>
    <p:embeddedFont>
      <p:font typeface="Calibri (MS)" charset="1" panose="020F0502020204030204"/>
      <p:regular r:id="rId11"/>
    </p:embeddedFont>
    <p:embeddedFont>
      <p:font typeface="Calibri (MS) Bold" charset="1" panose="020F0702030404030204"/>
      <p:regular r:id="rId12"/>
    </p:embeddedFont>
    <p:embeddedFont>
      <p:font typeface="Bosk" charset="1" panose="00000000000000000000"/>
      <p:regular r:id="rId13"/>
    </p:embeddedFont>
    <p:embeddedFont>
      <p:font typeface="Libre Baskerville" charset="1" panose="02000000000000000000"/>
      <p:regular r:id="rId14"/>
    </p:embeddedFont>
    <p:embeddedFont>
      <p:font typeface="Arial" charset="1" panose="020B0604020202020204"/>
      <p:regular r:id="rId15"/>
    </p:embeddedFont>
    <p:embeddedFont>
      <p:font typeface="The Seasons" charset="1" panose="0000000000000000000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notesMasters/notesMaster1.xml" Type="http://schemas.openxmlformats.org/officeDocument/2006/relationships/notesMaster"/><Relationship Id="rId8" Target="theme/theme2.xml" Type="http://schemas.openxmlformats.org/officeDocument/2006/relationships/theme"/><Relationship Id="rId9" Target="notesSlides/notesSlide1.xml" Type="http://schemas.openxmlformats.org/officeDocument/2006/relationships/notes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.jpeg" Type="http://schemas.openxmlformats.org/officeDocument/2006/relationships/image"/><Relationship Id="rId11" Target="../media/image9.png" Type="http://schemas.openxmlformats.org/officeDocument/2006/relationships/image"/><Relationship Id="rId12" Target="../media/image10.png" Type="http://schemas.openxmlformats.org/officeDocument/2006/relationships/image"/><Relationship Id="rId13" Target="../media/image11.jpeg" Type="http://schemas.openxmlformats.org/officeDocument/2006/relationships/image"/><Relationship Id="rId14" Target="../media/image12.png" Type="http://schemas.openxmlformats.org/officeDocument/2006/relationships/image"/><Relationship Id="rId15" Target="../media/image13.png" Type="http://schemas.openxmlformats.org/officeDocument/2006/relationships/image"/><Relationship Id="rId16" Target="../media/image14.svg" Type="http://schemas.openxmlformats.org/officeDocument/2006/relationships/image"/><Relationship Id="rId17" Target="../media/image15.jpeg" Type="http://schemas.openxmlformats.org/officeDocument/2006/relationships/image"/><Relationship Id="rId2" Target="../notesSlides/notesSlide1.xml" Type="http://schemas.openxmlformats.org/officeDocument/2006/relationships/notesSlide"/><Relationship Id="rId3" Target="../media/image1.png" Type="http://schemas.openxmlformats.org/officeDocument/2006/relationships/image"/><Relationship Id="rId4" Target="../media/image2.png" Type="http://schemas.openxmlformats.org/officeDocument/2006/relationships/image"/><Relationship Id="rId5" Target="../media/image3.jpeg" Type="http://schemas.openxmlformats.org/officeDocument/2006/relationships/image"/><Relationship Id="rId6" Target="../media/image4.jpeg" Type="http://schemas.openxmlformats.org/officeDocument/2006/relationships/image"/><Relationship Id="rId7" Target="../media/image5.jpeg" Type="http://schemas.openxmlformats.org/officeDocument/2006/relationships/image"/><Relationship Id="rId8" Target="../media/image6.jpeg" Type="http://schemas.openxmlformats.org/officeDocument/2006/relationships/image"/><Relationship Id="rId9" Target="../media/image7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99812" y="626221"/>
            <a:ext cx="27279044" cy="2259018"/>
            <a:chOff x="0" y="0"/>
            <a:chExt cx="36372059" cy="301202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6372037" cy="3012059"/>
            </a:xfrm>
            <a:custGeom>
              <a:avLst/>
              <a:gdLst/>
              <a:ahLst/>
              <a:cxnLst/>
              <a:rect r="r" b="b" t="t" l="l"/>
              <a:pathLst>
                <a:path h="3012059" w="36372037">
                  <a:moveTo>
                    <a:pt x="0" y="0"/>
                  </a:moveTo>
                  <a:lnTo>
                    <a:pt x="36372037" y="0"/>
                  </a:lnTo>
                  <a:lnTo>
                    <a:pt x="36372037" y="3012059"/>
                  </a:lnTo>
                  <a:lnTo>
                    <a:pt x="0" y="3012059"/>
                  </a:lnTo>
                  <a:close/>
                </a:path>
              </a:pathLst>
            </a:custGeom>
            <a:gradFill rotWithShape="true">
              <a:gsLst>
                <a:gs pos="0">
                  <a:srgbClr val="92B441">
                    <a:alpha val="100000"/>
                  </a:srgbClr>
                </a:gs>
                <a:gs pos="13000">
                  <a:srgbClr val="92B441">
                    <a:alpha val="100000"/>
                  </a:srgbClr>
                </a:gs>
                <a:gs pos="38000">
                  <a:srgbClr val="00934F">
                    <a:alpha val="100000"/>
                  </a:srgbClr>
                </a:gs>
                <a:gs pos="100000">
                  <a:srgbClr val="00934F">
                    <a:alpha val="100000"/>
                  </a:srgbClr>
                </a:gs>
              </a:gsLst>
              <a:lin ang="0"/>
            </a:gra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802509" y="648342"/>
            <a:ext cx="23111539" cy="2062246"/>
            <a:chOff x="0" y="0"/>
            <a:chExt cx="30815385" cy="274966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0815384" cy="2749661"/>
            </a:xfrm>
            <a:custGeom>
              <a:avLst/>
              <a:gdLst/>
              <a:ahLst/>
              <a:cxnLst/>
              <a:rect r="r" b="b" t="t" l="l"/>
              <a:pathLst>
                <a:path h="2749661" w="30815384">
                  <a:moveTo>
                    <a:pt x="0" y="0"/>
                  </a:moveTo>
                  <a:lnTo>
                    <a:pt x="30815384" y="0"/>
                  </a:lnTo>
                  <a:lnTo>
                    <a:pt x="30815384" y="2749661"/>
                  </a:lnTo>
                  <a:lnTo>
                    <a:pt x="0" y="27496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19050"/>
              <a:ext cx="30815385" cy="2768711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r">
                <a:lnSpc>
                  <a:spcPts val="5280"/>
                </a:lnSpc>
              </a:pPr>
              <a:r>
                <a:rPr lang="en-US" b="true" sz="4400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rPr>
                <a:t>XXI SIMPÓSIO DE INOVAÇÕES TÉCNICAS DA ETEC ASTOR DE MATTOS CARVALHO</a:t>
              </a:r>
            </a:p>
            <a:p>
              <a:pPr algn="r">
                <a:lnSpc>
                  <a:spcPts val="4800"/>
                </a:lnSpc>
              </a:pPr>
              <a:r>
                <a:rPr lang="en-US" sz="4000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02 de dezembro de 2025</a:t>
              </a:r>
            </a:p>
          </p:txBody>
        </p:sp>
      </p:grpSp>
      <p:sp>
        <p:nvSpPr>
          <p:cNvPr name="AutoShape 7" id="7"/>
          <p:cNvSpPr/>
          <p:nvPr/>
        </p:nvSpPr>
        <p:spPr>
          <a:xfrm rot="11140">
            <a:off x="698428" y="36423921"/>
            <a:ext cx="27433500" cy="0"/>
          </a:xfrm>
          <a:prstGeom prst="line">
            <a:avLst/>
          </a:prstGeom>
          <a:ln cap="rnd" w="66675">
            <a:solidFill>
              <a:srgbClr val="00934F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8" id="8"/>
          <p:cNvGrpSpPr/>
          <p:nvPr/>
        </p:nvGrpSpPr>
        <p:grpSpPr>
          <a:xfrm rot="0">
            <a:off x="742949" y="5497026"/>
            <a:ext cx="27344457" cy="769441"/>
            <a:chOff x="0" y="0"/>
            <a:chExt cx="36459276" cy="1025921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6459288" cy="1025906"/>
            </a:xfrm>
            <a:custGeom>
              <a:avLst/>
              <a:gdLst/>
              <a:ahLst/>
              <a:cxnLst/>
              <a:rect r="r" b="b" t="t" l="l"/>
              <a:pathLst>
                <a:path h="1025906" w="36459288">
                  <a:moveTo>
                    <a:pt x="0" y="0"/>
                  </a:moveTo>
                  <a:lnTo>
                    <a:pt x="36459288" y="0"/>
                  </a:lnTo>
                  <a:lnTo>
                    <a:pt x="36459288" y="1025906"/>
                  </a:lnTo>
                  <a:lnTo>
                    <a:pt x="0" y="1025906"/>
                  </a:lnTo>
                  <a:close/>
                </a:path>
              </a:pathLst>
            </a:custGeom>
            <a:solidFill>
              <a:srgbClr val="00934F"/>
            </a:solidFill>
            <a:ln w="12700">
              <a:solidFill>
                <a:srgbClr val="000000"/>
              </a:solidFill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76200"/>
              <a:ext cx="36459276" cy="1102121"/>
            </a:xfrm>
            <a:prstGeom prst="rect">
              <a:avLst/>
            </a:prstGeom>
          </p:spPr>
          <p:txBody>
            <a:bodyPr anchor="t" rtlCol="false" tIns="50800" lIns="50800" bIns="50800" rIns="50800"/>
            <a:lstStyle/>
            <a:p>
              <a:pPr algn="ctr">
                <a:lnSpc>
                  <a:spcPts val="5280"/>
                </a:lnSpc>
              </a:pPr>
              <a:r>
                <a:rPr lang="en-US" b="true" sz="4400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TÉCNICO EM AGROPECUÁRIA INTEGRADO AO ENSINO MÉDIO </a:t>
              </a:r>
            </a:p>
          </p:txBody>
        </p:sp>
      </p:grpSp>
      <p:sp>
        <p:nvSpPr>
          <p:cNvPr name="AutoShape 11" id="11"/>
          <p:cNvSpPr/>
          <p:nvPr/>
        </p:nvSpPr>
        <p:spPr>
          <a:xfrm rot="5389399">
            <a:off x="454900" y="20361006"/>
            <a:ext cx="27900030" cy="0"/>
          </a:xfrm>
          <a:prstGeom prst="line">
            <a:avLst/>
          </a:prstGeom>
          <a:ln cap="rnd" w="57150">
            <a:solidFill>
              <a:srgbClr val="00934F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2" id="12"/>
          <p:cNvGrpSpPr/>
          <p:nvPr/>
        </p:nvGrpSpPr>
        <p:grpSpPr>
          <a:xfrm rot="0">
            <a:off x="799812" y="39923179"/>
            <a:ext cx="27363876" cy="2691148"/>
            <a:chOff x="0" y="0"/>
            <a:chExt cx="36485168" cy="3588197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36485196" cy="3588258"/>
            </a:xfrm>
            <a:custGeom>
              <a:avLst/>
              <a:gdLst/>
              <a:ahLst/>
              <a:cxnLst/>
              <a:rect r="r" b="b" t="t" l="l"/>
              <a:pathLst>
                <a:path h="3588258" w="36485196">
                  <a:moveTo>
                    <a:pt x="0" y="0"/>
                  </a:moveTo>
                  <a:lnTo>
                    <a:pt x="36485196" y="0"/>
                  </a:lnTo>
                  <a:lnTo>
                    <a:pt x="36485196" y="3588258"/>
                  </a:lnTo>
                  <a:lnTo>
                    <a:pt x="0" y="3588258"/>
                  </a:lnTo>
                  <a:close/>
                </a:path>
              </a:pathLst>
            </a:custGeom>
            <a:gradFill rotWithShape="true">
              <a:gsLst>
                <a:gs pos="0">
                  <a:srgbClr val="00934F">
                    <a:alpha val="100000"/>
                  </a:srgbClr>
                </a:gs>
                <a:gs pos="38000">
                  <a:srgbClr val="00934F">
                    <a:alpha val="100000"/>
                  </a:srgbClr>
                </a:gs>
                <a:gs pos="100000">
                  <a:srgbClr val="92B441">
                    <a:alpha val="100000"/>
                  </a:srgbClr>
                </a:gs>
              </a:gsLst>
              <a:lin ang="0"/>
            </a:gradFill>
          </p:spPr>
        </p:sp>
      </p:grpSp>
      <p:grpSp>
        <p:nvGrpSpPr>
          <p:cNvPr name="Group 14" id="14"/>
          <p:cNvGrpSpPr>
            <a:grpSpLocks noChangeAspect="true"/>
          </p:cNvGrpSpPr>
          <p:nvPr/>
        </p:nvGrpSpPr>
        <p:grpSpPr>
          <a:xfrm rot="0">
            <a:off x="1453706" y="40209559"/>
            <a:ext cx="3362891" cy="2118387"/>
            <a:chOff x="0" y="0"/>
            <a:chExt cx="4483855" cy="2824516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4483862" cy="2824480"/>
            </a:xfrm>
            <a:custGeom>
              <a:avLst/>
              <a:gdLst/>
              <a:ahLst/>
              <a:cxnLst/>
              <a:rect r="r" b="b" t="t" l="l"/>
              <a:pathLst>
                <a:path h="2824480" w="4483862">
                  <a:moveTo>
                    <a:pt x="0" y="0"/>
                  </a:moveTo>
                  <a:lnTo>
                    <a:pt x="4483862" y="0"/>
                  </a:lnTo>
                  <a:lnTo>
                    <a:pt x="4483862" y="2824480"/>
                  </a:lnTo>
                  <a:lnTo>
                    <a:pt x="0" y="282448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-1"/>
              </a:stretch>
            </a:blipFill>
          </p:spPr>
        </p:sp>
      </p:grpSp>
      <p:grpSp>
        <p:nvGrpSpPr>
          <p:cNvPr name="Group 16" id="16"/>
          <p:cNvGrpSpPr>
            <a:grpSpLocks noChangeAspect="true"/>
          </p:cNvGrpSpPr>
          <p:nvPr/>
        </p:nvGrpSpPr>
        <p:grpSpPr>
          <a:xfrm rot="0">
            <a:off x="1081490" y="822135"/>
            <a:ext cx="3891468" cy="1878583"/>
            <a:chOff x="0" y="0"/>
            <a:chExt cx="5188624" cy="2504777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5188585" cy="2504821"/>
            </a:xfrm>
            <a:custGeom>
              <a:avLst/>
              <a:gdLst/>
              <a:ahLst/>
              <a:cxnLst/>
              <a:rect r="r" b="b" t="t" l="l"/>
              <a:pathLst>
                <a:path h="2504821" w="5188585">
                  <a:moveTo>
                    <a:pt x="0" y="0"/>
                  </a:moveTo>
                  <a:lnTo>
                    <a:pt x="5188585" y="0"/>
                  </a:lnTo>
                  <a:lnTo>
                    <a:pt x="5188585" y="2504821"/>
                  </a:lnTo>
                  <a:lnTo>
                    <a:pt x="0" y="25048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1"/>
              </a:stretch>
            </a:blipFill>
          </p:spPr>
        </p:sp>
      </p:grpSp>
      <p:sp>
        <p:nvSpPr>
          <p:cNvPr name="AutoShape 18" id="18"/>
          <p:cNvSpPr/>
          <p:nvPr/>
        </p:nvSpPr>
        <p:spPr>
          <a:xfrm rot="5651274">
            <a:off x="-43306160" y="31805125"/>
            <a:ext cx="11776670" cy="0"/>
          </a:xfrm>
          <a:prstGeom prst="line">
            <a:avLst/>
          </a:prstGeom>
          <a:ln cap="rnd" w="9525">
            <a:solidFill>
              <a:srgbClr val="44546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9" id="19"/>
          <p:cNvSpPr/>
          <p:nvPr/>
        </p:nvSpPr>
        <p:spPr>
          <a:xfrm flipH="false" flipV="false" rot="0">
            <a:off x="429225" y="20939048"/>
            <a:ext cx="4681197" cy="6273770"/>
          </a:xfrm>
          <a:custGeom>
            <a:avLst/>
            <a:gdLst/>
            <a:ahLst/>
            <a:cxnLst/>
            <a:rect r="r" b="b" t="t" l="l"/>
            <a:pathLst>
              <a:path h="6273770" w="4681197">
                <a:moveTo>
                  <a:pt x="0" y="0"/>
                </a:moveTo>
                <a:lnTo>
                  <a:pt x="4681198" y="0"/>
                </a:lnTo>
                <a:lnTo>
                  <a:pt x="4681198" y="6273770"/>
                </a:lnTo>
                <a:lnTo>
                  <a:pt x="0" y="627377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15" t="-1615" r="-1615" b="-1615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8162957" y="22711955"/>
            <a:ext cx="4505927" cy="6038712"/>
          </a:xfrm>
          <a:custGeom>
            <a:avLst/>
            <a:gdLst/>
            <a:ahLst/>
            <a:cxnLst/>
            <a:rect r="r" b="b" t="t" l="l"/>
            <a:pathLst>
              <a:path h="6038712" w="4505927">
                <a:moveTo>
                  <a:pt x="0" y="0"/>
                </a:moveTo>
                <a:lnTo>
                  <a:pt x="4505927" y="0"/>
                </a:lnTo>
                <a:lnTo>
                  <a:pt x="4505927" y="6038713"/>
                </a:lnTo>
                <a:lnTo>
                  <a:pt x="0" y="603871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14762257" y="6485930"/>
            <a:ext cx="4975839" cy="6431876"/>
          </a:xfrm>
          <a:custGeom>
            <a:avLst/>
            <a:gdLst/>
            <a:ahLst/>
            <a:cxnLst/>
            <a:rect r="r" b="b" t="t" l="l"/>
            <a:pathLst>
              <a:path h="6431876" w="4975839">
                <a:moveTo>
                  <a:pt x="0" y="0"/>
                </a:moveTo>
                <a:lnTo>
                  <a:pt x="4975838" y="0"/>
                </a:lnTo>
                <a:lnTo>
                  <a:pt x="4975838" y="6431876"/>
                </a:lnTo>
                <a:lnTo>
                  <a:pt x="0" y="643187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-1806" r="0" b="-1806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22669477" y="6981957"/>
            <a:ext cx="4934736" cy="6609173"/>
          </a:xfrm>
          <a:custGeom>
            <a:avLst/>
            <a:gdLst/>
            <a:ahLst/>
            <a:cxnLst/>
            <a:rect r="r" b="b" t="t" l="l"/>
            <a:pathLst>
              <a:path h="6609173" w="4934736">
                <a:moveTo>
                  <a:pt x="0" y="0"/>
                </a:moveTo>
                <a:lnTo>
                  <a:pt x="4934736" y="0"/>
                </a:lnTo>
                <a:lnTo>
                  <a:pt x="4934736" y="6609172"/>
                </a:lnTo>
                <a:lnTo>
                  <a:pt x="0" y="660917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pic>
        <p:nvPicPr>
          <p:cNvPr name="Picture 23" id="23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5583068" y="23802335"/>
            <a:ext cx="1710923" cy="1803092"/>
          </a:xfrm>
          <a:prstGeom prst="rect">
            <a:avLst/>
          </a:prstGeom>
        </p:spPr>
      </p:pic>
      <p:sp>
        <p:nvSpPr>
          <p:cNvPr name="Freeform 24" id="24"/>
          <p:cNvSpPr/>
          <p:nvPr/>
        </p:nvSpPr>
        <p:spPr>
          <a:xfrm flipH="false" flipV="false" rot="0">
            <a:off x="3270369" y="30417394"/>
            <a:ext cx="5292128" cy="3995556"/>
          </a:xfrm>
          <a:custGeom>
            <a:avLst/>
            <a:gdLst/>
            <a:ahLst/>
            <a:cxnLst/>
            <a:rect r="r" b="b" t="t" l="l"/>
            <a:pathLst>
              <a:path h="3995556" w="5292128">
                <a:moveTo>
                  <a:pt x="0" y="0"/>
                </a:moveTo>
                <a:lnTo>
                  <a:pt x="5292128" y="0"/>
                </a:lnTo>
                <a:lnTo>
                  <a:pt x="5292128" y="3995556"/>
                </a:lnTo>
                <a:lnTo>
                  <a:pt x="0" y="3995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pic>
        <p:nvPicPr>
          <p:cNvPr name="Picture 25" id="25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10203379">
            <a:off x="10695744" y="30431502"/>
            <a:ext cx="1942934" cy="2047602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4143990">
            <a:off x="20085948" y="8789101"/>
            <a:ext cx="1911826" cy="2014819"/>
          </a:xfrm>
          <a:prstGeom prst="rect">
            <a:avLst/>
          </a:prstGeom>
        </p:spPr>
      </p:pic>
      <p:sp>
        <p:nvSpPr>
          <p:cNvPr name="Freeform 27" id="27"/>
          <p:cNvSpPr/>
          <p:nvPr/>
        </p:nvSpPr>
        <p:spPr>
          <a:xfrm flipH="false" flipV="false" rot="0">
            <a:off x="15276607" y="20348700"/>
            <a:ext cx="3591150" cy="4726510"/>
          </a:xfrm>
          <a:custGeom>
            <a:avLst/>
            <a:gdLst/>
            <a:ahLst/>
            <a:cxnLst/>
            <a:rect r="r" b="b" t="t" l="l"/>
            <a:pathLst>
              <a:path h="4726510" w="3591150">
                <a:moveTo>
                  <a:pt x="0" y="0"/>
                </a:moveTo>
                <a:lnTo>
                  <a:pt x="3591150" y="0"/>
                </a:lnTo>
                <a:lnTo>
                  <a:pt x="3591150" y="4726510"/>
                </a:lnTo>
                <a:lnTo>
                  <a:pt x="0" y="472651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-652" r="0" b="-652"/>
            </a:stretch>
          </a:blipFill>
        </p:spPr>
      </p:sp>
      <p:grpSp>
        <p:nvGrpSpPr>
          <p:cNvPr name="Group 28" id="28"/>
          <p:cNvGrpSpPr/>
          <p:nvPr/>
        </p:nvGrpSpPr>
        <p:grpSpPr>
          <a:xfrm rot="0">
            <a:off x="429225" y="7681127"/>
            <a:ext cx="5487208" cy="4261478"/>
            <a:chOff x="0" y="0"/>
            <a:chExt cx="516310" cy="400977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516310" cy="400977"/>
            </a:xfrm>
            <a:custGeom>
              <a:avLst/>
              <a:gdLst/>
              <a:ahLst/>
              <a:cxnLst/>
              <a:rect r="r" b="b" t="t" l="l"/>
              <a:pathLst>
                <a:path h="400977" w="516310">
                  <a:moveTo>
                    <a:pt x="200348" y="0"/>
                  </a:moveTo>
                  <a:lnTo>
                    <a:pt x="315962" y="0"/>
                  </a:lnTo>
                  <a:cubicBezTo>
                    <a:pt x="426611" y="0"/>
                    <a:pt x="516310" y="89699"/>
                    <a:pt x="516310" y="200348"/>
                  </a:cubicBezTo>
                  <a:lnTo>
                    <a:pt x="516310" y="200629"/>
                  </a:lnTo>
                  <a:cubicBezTo>
                    <a:pt x="516310" y="311278"/>
                    <a:pt x="426611" y="400977"/>
                    <a:pt x="315962" y="400977"/>
                  </a:cubicBezTo>
                  <a:lnTo>
                    <a:pt x="200348" y="400977"/>
                  </a:lnTo>
                  <a:cubicBezTo>
                    <a:pt x="89699" y="400977"/>
                    <a:pt x="0" y="311278"/>
                    <a:pt x="0" y="200629"/>
                  </a:cubicBezTo>
                  <a:lnTo>
                    <a:pt x="0" y="200348"/>
                  </a:lnTo>
                  <a:cubicBezTo>
                    <a:pt x="0" y="89699"/>
                    <a:pt x="89699" y="0"/>
                    <a:pt x="200348" y="0"/>
                  </a:cubicBezTo>
                  <a:close/>
                </a:path>
              </a:pathLst>
            </a:custGeom>
            <a:solidFill>
              <a:srgbClr val="00934F">
                <a:alpha val="24706"/>
              </a:srgbClr>
            </a:solidFill>
          </p:spPr>
        </p:sp>
        <p:sp>
          <p:nvSpPr>
            <p:cNvPr name="TextBox 30" id="30"/>
            <p:cNvSpPr txBox="true"/>
            <p:nvPr/>
          </p:nvSpPr>
          <p:spPr>
            <a:xfrm>
              <a:off x="0" y="-19050"/>
              <a:ext cx="516310" cy="4200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80"/>
                </a:lnSpc>
              </a:pPr>
            </a:p>
          </p:txBody>
        </p:sp>
      </p:grpSp>
      <p:grpSp>
        <p:nvGrpSpPr>
          <p:cNvPr name="Group 31" id="31"/>
          <p:cNvGrpSpPr/>
          <p:nvPr/>
        </p:nvGrpSpPr>
        <p:grpSpPr>
          <a:xfrm rot="-5400000">
            <a:off x="19898788" y="11617576"/>
            <a:ext cx="3274861" cy="13643174"/>
            <a:chOff x="0" y="0"/>
            <a:chExt cx="308143" cy="1283733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308143" cy="1283733"/>
            </a:xfrm>
            <a:custGeom>
              <a:avLst/>
              <a:gdLst/>
              <a:ahLst/>
              <a:cxnLst/>
              <a:rect r="r" b="b" t="t" l="l"/>
              <a:pathLst>
                <a:path h="1283733" w="308143">
                  <a:moveTo>
                    <a:pt x="154071" y="0"/>
                  </a:moveTo>
                  <a:lnTo>
                    <a:pt x="154071" y="0"/>
                  </a:lnTo>
                  <a:cubicBezTo>
                    <a:pt x="239163" y="0"/>
                    <a:pt x="308143" y="68980"/>
                    <a:pt x="308143" y="154071"/>
                  </a:cubicBezTo>
                  <a:lnTo>
                    <a:pt x="308143" y="1129662"/>
                  </a:lnTo>
                  <a:cubicBezTo>
                    <a:pt x="308143" y="1214753"/>
                    <a:pt x="239163" y="1283733"/>
                    <a:pt x="154071" y="1283733"/>
                  </a:cubicBezTo>
                  <a:lnTo>
                    <a:pt x="154071" y="1283733"/>
                  </a:lnTo>
                  <a:cubicBezTo>
                    <a:pt x="68980" y="1283733"/>
                    <a:pt x="0" y="1214753"/>
                    <a:pt x="0" y="1129662"/>
                  </a:cubicBezTo>
                  <a:lnTo>
                    <a:pt x="0" y="154071"/>
                  </a:lnTo>
                  <a:cubicBezTo>
                    <a:pt x="0" y="68980"/>
                    <a:pt x="68980" y="0"/>
                    <a:pt x="154071" y="0"/>
                  </a:cubicBezTo>
                  <a:close/>
                </a:path>
              </a:pathLst>
            </a:custGeom>
            <a:solidFill>
              <a:srgbClr val="00934F">
                <a:alpha val="24706"/>
              </a:srgbClr>
            </a:solidFill>
          </p:spPr>
        </p:sp>
        <p:sp>
          <p:nvSpPr>
            <p:cNvPr name="TextBox 33" id="33"/>
            <p:cNvSpPr txBox="true"/>
            <p:nvPr/>
          </p:nvSpPr>
          <p:spPr>
            <a:xfrm>
              <a:off x="0" y="-19050"/>
              <a:ext cx="308143" cy="13027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80"/>
                </a:lnSpc>
              </a:pPr>
            </a:p>
          </p:txBody>
        </p:sp>
      </p:grpSp>
      <p:grpSp>
        <p:nvGrpSpPr>
          <p:cNvPr name="Group 34" id="34"/>
          <p:cNvGrpSpPr/>
          <p:nvPr/>
        </p:nvGrpSpPr>
        <p:grpSpPr>
          <a:xfrm rot="-5400000">
            <a:off x="9344103" y="7518716"/>
            <a:ext cx="4263312" cy="4588133"/>
            <a:chOff x="0" y="0"/>
            <a:chExt cx="401150" cy="431713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401150" cy="431713"/>
            </a:xfrm>
            <a:custGeom>
              <a:avLst/>
              <a:gdLst/>
              <a:ahLst/>
              <a:cxnLst/>
              <a:rect r="r" b="b" t="t" l="l"/>
              <a:pathLst>
                <a:path h="431713" w="401150">
                  <a:moveTo>
                    <a:pt x="200575" y="0"/>
                  </a:moveTo>
                  <a:lnTo>
                    <a:pt x="200575" y="0"/>
                  </a:lnTo>
                  <a:cubicBezTo>
                    <a:pt x="311349" y="0"/>
                    <a:pt x="401150" y="89800"/>
                    <a:pt x="401150" y="200575"/>
                  </a:cubicBezTo>
                  <a:lnTo>
                    <a:pt x="401150" y="231138"/>
                  </a:lnTo>
                  <a:cubicBezTo>
                    <a:pt x="401150" y="341913"/>
                    <a:pt x="311349" y="431713"/>
                    <a:pt x="200575" y="431713"/>
                  </a:cubicBezTo>
                  <a:lnTo>
                    <a:pt x="200575" y="431713"/>
                  </a:lnTo>
                  <a:cubicBezTo>
                    <a:pt x="89800" y="431713"/>
                    <a:pt x="0" y="341913"/>
                    <a:pt x="0" y="231138"/>
                  </a:cubicBezTo>
                  <a:lnTo>
                    <a:pt x="0" y="200575"/>
                  </a:lnTo>
                  <a:cubicBezTo>
                    <a:pt x="0" y="89800"/>
                    <a:pt x="89800" y="0"/>
                    <a:pt x="200575" y="0"/>
                  </a:cubicBezTo>
                  <a:close/>
                </a:path>
              </a:pathLst>
            </a:custGeom>
            <a:solidFill>
              <a:srgbClr val="00934F">
                <a:alpha val="24706"/>
              </a:srgbClr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0" y="-19050"/>
              <a:ext cx="401150" cy="4507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80"/>
                </a:lnSpc>
              </a:pPr>
            </a:p>
          </p:txBody>
        </p:sp>
      </p:grpSp>
      <p:grpSp>
        <p:nvGrpSpPr>
          <p:cNvPr name="Group 37" id="37"/>
          <p:cNvGrpSpPr/>
          <p:nvPr/>
        </p:nvGrpSpPr>
        <p:grpSpPr>
          <a:xfrm rot="-5400000">
            <a:off x="5593454" y="9472535"/>
            <a:ext cx="2651481" cy="13577513"/>
            <a:chOff x="0" y="0"/>
            <a:chExt cx="249487" cy="1277555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49487" cy="1277555"/>
            </a:xfrm>
            <a:custGeom>
              <a:avLst/>
              <a:gdLst/>
              <a:ahLst/>
              <a:cxnLst/>
              <a:rect r="r" b="b" t="t" l="l"/>
              <a:pathLst>
                <a:path h="1277555" w="249487">
                  <a:moveTo>
                    <a:pt x="124743" y="0"/>
                  </a:moveTo>
                  <a:lnTo>
                    <a:pt x="124743" y="0"/>
                  </a:lnTo>
                  <a:cubicBezTo>
                    <a:pt x="193637" y="0"/>
                    <a:pt x="249487" y="55850"/>
                    <a:pt x="249487" y="124743"/>
                  </a:cubicBezTo>
                  <a:lnTo>
                    <a:pt x="249487" y="1152811"/>
                  </a:lnTo>
                  <a:cubicBezTo>
                    <a:pt x="249487" y="1185895"/>
                    <a:pt x="236344" y="1217624"/>
                    <a:pt x="212950" y="1241018"/>
                  </a:cubicBezTo>
                  <a:cubicBezTo>
                    <a:pt x="189557" y="1264412"/>
                    <a:pt x="157828" y="1277555"/>
                    <a:pt x="124743" y="1277555"/>
                  </a:cubicBezTo>
                  <a:lnTo>
                    <a:pt x="124743" y="1277555"/>
                  </a:lnTo>
                  <a:cubicBezTo>
                    <a:pt x="91659" y="1277555"/>
                    <a:pt x="59930" y="1264412"/>
                    <a:pt x="36537" y="1241018"/>
                  </a:cubicBezTo>
                  <a:cubicBezTo>
                    <a:pt x="13143" y="1217624"/>
                    <a:pt x="0" y="1185895"/>
                    <a:pt x="0" y="1152811"/>
                  </a:cubicBezTo>
                  <a:lnTo>
                    <a:pt x="0" y="124743"/>
                  </a:lnTo>
                  <a:cubicBezTo>
                    <a:pt x="0" y="91659"/>
                    <a:pt x="13143" y="59930"/>
                    <a:pt x="36537" y="36537"/>
                  </a:cubicBezTo>
                  <a:cubicBezTo>
                    <a:pt x="59930" y="13143"/>
                    <a:pt x="91659" y="0"/>
                    <a:pt x="124743" y="0"/>
                  </a:cubicBezTo>
                  <a:close/>
                </a:path>
              </a:pathLst>
            </a:custGeom>
            <a:solidFill>
              <a:srgbClr val="00934F">
                <a:alpha val="24706"/>
              </a:srgbClr>
            </a:solidFill>
          </p:spPr>
        </p:sp>
        <p:sp>
          <p:nvSpPr>
            <p:cNvPr name="TextBox 39" id="39"/>
            <p:cNvSpPr txBox="true"/>
            <p:nvPr/>
          </p:nvSpPr>
          <p:spPr>
            <a:xfrm>
              <a:off x="0" y="-19050"/>
              <a:ext cx="249487" cy="12966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80"/>
                </a:lnSpc>
              </a:pPr>
            </a:p>
          </p:txBody>
        </p:sp>
      </p:grpSp>
      <p:grpSp>
        <p:nvGrpSpPr>
          <p:cNvPr name="Group 40" id="40"/>
          <p:cNvGrpSpPr/>
          <p:nvPr/>
        </p:nvGrpSpPr>
        <p:grpSpPr>
          <a:xfrm rot="-5400000">
            <a:off x="18623142" y="26336857"/>
            <a:ext cx="5781680" cy="13503450"/>
            <a:chOff x="0" y="0"/>
            <a:chExt cx="544018" cy="1270586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544018" cy="1270586"/>
            </a:xfrm>
            <a:custGeom>
              <a:avLst/>
              <a:gdLst/>
              <a:ahLst/>
              <a:cxnLst/>
              <a:rect r="r" b="b" t="t" l="l"/>
              <a:pathLst>
                <a:path h="1270586" w="544018">
                  <a:moveTo>
                    <a:pt x="190144" y="0"/>
                  </a:moveTo>
                  <a:lnTo>
                    <a:pt x="353874" y="0"/>
                  </a:lnTo>
                  <a:cubicBezTo>
                    <a:pt x="458888" y="0"/>
                    <a:pt x="544018" y="85130"/>
                    <a:pt x="544018" y="190144"/>
                  </a:cubicBezTo>
                  <a:lnTo>
                    <a:pt x="544018" y="1080442"/>
                  </a:lnTo>
                  <a:cubicBezTo>
                    <a:pt x="544018" y="1185455"/>
                    <a:pt x="458888" y="1270586"/>
                    <a:pt x="353874" y="1270586"/>
                  </a:cubicBezTo>
                  <a:lnTo>
                    <a:pt x="190144" y="1270586"/>
                  </a:lnTo>
                  <a:cubicBezTo>
                    <a:pt x="85130" y="1270586"/>
                    <a:pt x="0" y="1185455"/>
                    <a:pt x="0" y="1080442"/>
                  </a:cubicBezTo>
                  <a:lnTo>
                    <a:pt x="0" y="190144"/>
                  </a:lnTo>
                  <a:cubicBezTo>
                    <a:pt x="0" y="85130"/>
                    <a:pt x="85130" y="0"/>
                    <a:pt x="190144" y="0"/>
                  </a:cubicBezTo>
                  <a:close/>
                </a:path>
              </a:pathLst>
            </a:custGeom>
            <a:solidFill>
              <a:srgbClr val="00934F">
                <a:alpha val="24706"/>
              </a:srgbClr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19050"/>
              <a:ext cx="544018" cy="12896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80"/>
                </a:lnSpc>
              </a:pPr>
            </a:p>
          </p:txBody>
        </p:sp>
      </p:grpSp>
      <p:sp>
        <p:nvSpPr>
          <p:cNvPr name="Freeform 43" id="43"/>
          <p:cNvSpPr/>
          <p:nvPr/>
        </p:nvSpPr>
        <p:spPr>
          <a:xfrm flipH="false" flipV="false" rot="0">
            <a:off x="6150664" y="10286543"/>
            <a:ext cx="2747220" cy="1573408"/>
          </a:xfrm>
          <a:custGeom>
            <a:avLst/>
            <a:gdLst/>
            <a:ahLst/>
            <a:cxnLst/>
            <a:rect r="r" b="b" t="t" l="l"/>
            <a:pathLst>
              <a:path h="1573408" w="2747220">
                <a:moveTo>
                  <a:pt x="0" y="0"/>
                </a:moveTo>
                <a:lnTo>
                  <a:pt x="2747220" y="0"/>
                </a:lnTo>
                <a:lnTo>
                  <a:pt x="2747220" y="1573408"/>
                </a:lnTo>
                <a:lnTo>
                  <a:pt x="0" y="157340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42000"/>
            </a:blip>
            <a:stretch>
              <a:fillRect l="0" t="0" r="0" b="0"/>
            </a:stretch>
          </a:blipFill>
        </p:spPr>
      </p:sp>
      <p:sp>
        <p:nvSpPr>
          <p:cNvPr name="Freeform 44" id="44"/>
          <p:cNvSpPr/>
          <p:nvPr/>
        </p:nvSpPr>
        <p:spPr>
          <a:xfrm flipH="false" flipV="false" rot="0">
            <a:off x="5592212" y="8153491"/>
            <a:ext cx="3862822" cy="1772936"/>
          </a:xfrm>
          <a:custGeom>
            <a:avLst/>
            <a:gdLst/>
            <a:ahLst/>
            <a:cxnLst/>
            <a:rect r="r" b="b" t="t" l="l"/>
            <a:pathLst>
              <a:path h="1772936" w="3862822">
                <a:moveTo>
                  <a:pt x="0" y="0"/>
                </a:moveTo>
                <a:lnTo>
                  <a:pt x="3862822" y="0"/>
                </a:lnTo>
                <a:lnTo>
                  <a:pt x="3862822" y="1772936"/>
                </a:lnTo>
                <a:lnTo>
                  <a:pt x="0" y="177293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alphaModFix amt="23000"/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5" id="45"/>
          <p:cNvGrpSpPr/>
          <p:nvPr/>
        </p:nvGrpSpPr>
        <p:grpSpPr>
          <a:xfrm rot="0">
            <a:off x="19371532" y="25075210"/>
            <a:ext cx="4809750" cy="3143371"/>
            <a:chOff x="0" y="0"/>
            <a:chExt cx="452566" cy="295771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452566" cy="295771"/>
            </a:xfrm>
            <a:custGeom>
              <a:avLst/>
              <a:gdLst/>
              <a:ahLst/>
              <a:cxnLst/>
              <a:rect r="r" b="b" t="t" l="l"/>
              <a:pathLst>
                <a:path h="295771" w="452566">
                  <a:moveTo>
                    <a:pt x="0" y="0"/>
                  </a:moveTo>
                  <a:lnTo>
                    <a:pt x="452566" y="0"/>
                  </a:lnTo>
                  <a:lnTo>
                    <a:pt x="452566" y="295771"/>
                  </a:lnTo>
                  <a:lnTo>
                    <a:pt x="0" y="295771"/>
                  </a:lnTo>
                  <a:close/>
                </a:path>
              </a:pathLst>
            </a:custGeom>
            <a:solidFill>
              <a:srgbClr val="83FF7A">
                <a:alpha val="24706"/>
              </a:srgbClr>
            </a:solidFill>
          </p:spPr>
        </p:sp>
        <p:sp>
          <p:nvSpPr>
            <p:cNvPr name="TextBox 47" id="47"/>
            <p:cNvSpPr txBox="true"/>
            <p:nvPr/>
          </p:nvSpPr>
          <p:spPr>
            <a:xfrm>
              <a:off x="0" y="-19050"/>
              <a:ext cx="452566" cy="31482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80"/>
                </a:lnSpc>
              </a:pPr>
            </a:p>
          </p:txBody>
        </p:sp>
      </p:grpSp>
      <p:sp>
        <p:nvSpPr>
          <p:cNvPr name="Freeform 48" id="48"/>
          <p:cNvSpPr/>
          <p:nvPr/>
        </p:nvSpPr>
        <p:spPr>
          <a:xfrm flipH="false" flipV="false" rot="0">
            <a:off x="24242604" y="23558773"/>
            <a:ext cx="3844802" cy="5126403"/>
          </a:xfrm>
          <a:custGeom>
            <a:avLst/>
            <a:gdLst/>
            <a:ahLst/>
            <a:cxnLst/>
            <a:rect r="r" b="b" t="t" l="l"/>
            <a:pathLst>
              <a:path h="5126403" w="3844802">
                <a:moveTo>
                  <a:pt x="0" y="0"/>
                </a:moveTo>
                <a:lnTo>
                  <a:pt x="3844802" y="0"/>
                </a:lnTo>
                <a:lnTo>
                  <a:pt x="3844802" y="5126403"/>
                </a:lnTo>
                <a:lnTo>
                  <a:pt x="0" y="5126403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l="0" t="0" r="0" b="0"/>
            </a:stretch>
          </a:blipFill>
        </p:spPr>
      </p:sp>
      <p:grpSp>
        <p:nvGrpSpPr>
          <p:cNvPr name="Group 49" id="49"/>
          <p:cNvGrpSpPr/>
          <p:nvPr/>
        </p:nvGrpSpPr>
        <p:grpSpPr>
          <a:xfrm rot="0">
            <a:off x="18881639" y="20969260"/>
            <a:ext cx="3395078" cy="3152416"/>
            <a:chOff x="0" y="0"/>
            <a:chExt cx="319455" cy="296622"/>
          </a:xfrm>
        </p:grpSpPr>
        <p:sp>
          <p:nvSpPr>
            <p:cNvPr name="Freeform 50" id="50"/>
            <p:cNvSpPr/>
            <p:nvPr/>
          </p:nvSpPr>
          <p:spPr>
            <a:xfrm flipH="false" flipV="false" rot="0">
              <a:off x="0" y="0"/>
              <a:ext cx="319455" cy="296622"/>
            </a:xfrm>
            <a:custGeom>
              <a:avLst/>
              <a:gdLst/>
              <a:ahLst/>
              <a:cxnLst/>
              <a:rect r="r" b="b" t="t" l="l"/>
              <a:pathLst>
                <a:path h="296622" w="319455">
                  <a:moveTo>
                    <a:pt x="0" y="0"/>
                  </a:moveTo>
                  <a:lnTo>
                    <a:pt x="319455" y="0"/>
                  </a:lnTo>
                  <a:lnTo>
                    <a:pt x="319455" y="296622"/>
                  </a:lnTo>
                  <a:lnTo>
                    <a:pt x="0" y="296622"/>
                  </a:lnTo>
                  <a:close/>
                </a:path>
              </a:pathLst>
            </a:custGeom>
            <a:solidFill>
              <a:srgbClr val="83FF7A">
                <a:alpha val="24706"/>
              </a:srgbClr>
            </a:solidFill>
          </p:spPr>
        </p:sp>
        <p:sp>
          <p:nvSpPr>
            <p:cNvPr name="TextBox 51" id="51"/>
            <p:cNvSpPr txBox="true"/>
            <p:nvPr/>
          </p:nvSpPr>
          <p:spPr>
            <a:xfrm>
              <a:off x="0" y="-19050"/>
              <a:ext cx="319455" cy="3156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80"/>
                </a:lnSpc>
              </a:pPr>
            </a:p>
          </p:txBody>
        </p:sp>
      </p:grpSp>
      <p:sp>
        <p:nvSpPr>
          <p:cNvPr name="TextBox 52" id="52"/>
          <p:cNvSpPr txBox="true"/>
          <p:nvPr/>
        </p:nvSpPr>
        <p:spPr>
          <a:xfrm rot="0">
            <a:off x="15420958" y="15481360"/>
            <a:ext cx="12710898" cy="4791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29"/>
              </a:lnSpc>
            </a:pPr>
            <a:r>
              <a:rPr lang="en-US" sz="4725">
                <a:gradFill>
                  <a:gsLst>
                    <a:gs pos="0">
                      <a:srgbClr val="00934F">
                        <a:alpha val="100000"/>
                      </a:srgbClr>
                    </a:gs>
                    <a:gs pos="38000">
                      <a:srgbClr val="00934F">
                        <a:alpha val="100000"/>
                      </a:srgbClr>
                    </a:gs>
                    <a:gs pos="100000">
                      <a:srgbClr val="92B441">
                        <a:alpha val="100000"/>
                      </a:srgbClr>
                    </a:gs>
                  </a:gsLst>
                  <a:lin ang="0"/>
                </a:gradFill>
                <a:latin typeface="Bosk"/>
                <a:ea typeface="Bosk"/>
                <a:cs typeface="Bosk"/>
                <a:sym typeface="Bosk"/>
              </a:rPr>
              <a:t>RESULTADOS E DISCUSSÃO</a:t>
            </a:r>
          </a:p>
          <a:p>
            <a:pPr algn="l">
              <a:lnSpc>
                <a:spcPts val="5380"/>
              </a:lnSpc>
            </a:pPr>
          </a:p>
          <a:p>
            <a:pPr algn="l">
              <a:lnSpc>
                <a:spcPts val="4176"/>
              </a:lnSpc>
            </a:pPr>
            <a:r>
              <a:rPr lang="en-US" sz="272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 água apresentou pH entre 7,0 e 8,0 e condutividade de 300 a 600 μS/cm,</a:t>
            </a:r>
          </a:p>
          <a:p>
            <a:pPr algn="l">
              <a:lnSpc>
                <a:spcPts val="4176"/>
              </a:lnSpc>
            </a:pPr>
            <a:r>
              <a:rPr lang="en-US" sz="272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indicando boa qualidade. </a:t>
            </a:r>
          </a:p>
          <a:p>
            <a:pPr algn="l">
              <a:lnSpc>
                <a:spcPts val="4176"/>
              </a:lnSpc>
            </a:pPr>
            <a:r>
              <a:rPr lang="en-US" sz="272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Amonitore continuamente os parâmetros para manter a</a:t>
            </a:r>
          </a:p>
          <a:p>
            <a:pPr algn="l">
              <a:lnSpc>
                <a:spcPts val="4176"/>
              </a:lnSpc>
            </a:pPr>
            <a:r>
              <a:rPr lang="en-US" sz="272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qualidade da água..</a:t>
            </a:r>
          </a:p>
          <a:p>
            <a:pPr algn="l">
              <a:lnSpc>
                <a:spcPts val="4588"/>
              </a:lnSpc>
            </a:pPr>
          </a:p>
        </p:txBody>
      </p:sp>
      <p:sp>
        <p:nvSpPr>
          <p:cNvPr name="TextBox 53" id="53"/>
          <p:cNvSpPr txBox="true"/>
          <p:nvPr/>
        </p:nvSpPr>
        <p:spPr>
          <a:xfrm rot="0">
            <a:off x="891236" y="2985464"/>
            <a:ext cx="27104745" cy="2266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80"/>
              </a:lnSpc>
            </a:pPr>
            <a:r>
              <a:rPr lang="en-US" b="true" sz="440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AVALIAÇÃO DA QUALIDADE DA ÁGUA EM BEBEDOUROS UTILIZADOS NA CRIAÇÃO DE ANIMAIS DE PRODUÇÃO </a:t>
            </a:r>
          </a:p>
          <a:p>
            <a:pPr algn="ctr">
              <a:lnSpc>
                <a:spcPts val="3600"/>
              </a:lnSpc>
            </a:pPr>
            <a:r>
              <a:rPr lang="en-US" b="true" sz="300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Ana Clara Nunes Maia, Ana Clara Simionato, Ana Vitoria Luchetti de Oliveira, Keylla Cristina de Araujo, Rickelme Roberto Barbosa</a:t>
            </a:r>
          </a:p>
          <a:p>
            <a:pPr algn="ctr">
              <a:lnSpc>
                <a:spcPts val="3600"/>
              </a:lnSpc>
            </a:pPr>
            <a:r>
              <a:rPr lang="en-US" b="true" sz="300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Orientador(a): </a:t>
            </a:r>
            <a:r>
              <a:rPr lang="en-US" sz="3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Prof. Westerlly Jacobson da Silva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1536138" y="36565728"/>
            <a:ext cx="26645387" cy="2952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799" b="true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PRINCIPAIS REFERÊNCIAS BIBLIOGRÁFICAS</a:t>
            </a:r>
          </a:p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Pereira, J. P. D. S. Bebedouros eficientes: temperatura da água. UFSC – PIBITI, Florianópolis, 2022.</a:t>
            </a:r>
          </a:p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Gonsales, S. A. Performance animal prejudicada pela qualidade da água. MilkPoint, Campinas, 2022.</a:t>
            </a:r>
          </a:p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Premix. O reflexo da qualidade da água na produção animal. Blog Premix, 2021.</a:t>
            </a:r>
          </a:p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DGAV – Portugal. Água de qualidade adequada na alimentação animal: guia de boas práticas. Lisboa: DGAV, 2014.</a:t>
            </a:r>
          </a:p>
          <a:p>
            <a:pPr algn="ctr"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Pereira, E. R.; Paterniani, J. E. S.; Demarchi, J. J. A. A. A importância da qualidade da água de dessedentação animal. Rev. Bras. Eng. Biossistemas, Campinas, 2009.</a:t>
            </a:r>
          </a:p>
          <a:p>
            <a:pPr algn="ctr">
              <a:lnSpc>
                <a:spcPts val="3359"/>
              </a:lnSpc>
            </a:pPr>
          </a:p>
        </p:txBody>
      </p:sp>
      <p:sp>
        <p:nvSpPr>
          <p:cNvPr name="TextBox 55" id="55"/>
          <p:cNvSpPr txBox="true"/>
          <p:nvPr/>
        </p:nvSpPr>
        <p:spPr>
          <a:xfrm rot="0">
            <a:off x="1007632" y="6573591"/>
            <a:ext cx="4255039" cy="5500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27"/>
              </a:lnSpc>
            </a:pPr>
            <a:r>
              <a:rPr lang="en-US" sz="4984">
                <a:gradFill>
                  <a:gsLst>
                    <a:gs pos="0">
                      <a:srgbClr val="00934F">
                        <a:alpha val="100000"/>
                      </a:srgbClr>
                    </a:gs>
                    <a:gs pos="38000">
                      <a:srgbClr val="00934F">
                        <a:alpha val="100000"/>
                      </a:srgbClr>
                    </a:gs>
                    <a:gs pos="100000">
                      <a:srgbClr val="92B441">
                        <a:alpha val="100000"/>
                      </a:srgbClr>
                    </a:gs>
                  </a:gsLst>
                  <a:lin ang="0"/>
                </a:gradFill>
                <a:latin typeface="Bosk"/>
                <a:ea typeface="Bosk"/>
                <a:cs typeface="Bosk"/>
                <a:sym typeface="Bosk"/>
              </a:rPr>
              <a:t>INTRODUÇÃO</a:t>
            </a:r>
          </a:p>
          <a:p>
            <a:pPr algn="l">
              <a:lnSpc>
                <a:spcPts val="4537"/>
              </a:lnSpc>
            </a:pPr>
          </a:p>
          <a:p>
            <a:pPr algn="l">
              <a:lnSpc>
                <a:spcPts val="4537"/>
              </a:lnSpc>
            </a:pPr>
            <a:r>
              <a:rPr lang="en-US" sz="3086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 qualidade da água nos bebedouros é essencial para a saúde e produtividade dos animais </a:t>
            </a:r>
          </a:p>
          <a:p>
            <a:pPr algn="l">
              <a:lnSpc>
                <a:spcPts val="4537"/>
              </a:lnSpc>
            </a:pPr>
          </a:p>
        </p:txBody>
      </p:sp>
      <p:sp>
        <p:nvSpPr>
          <p:cNvPr name="TextBox 56" id="56"/>
          <p:cNvSpPr txBox="true"/>
          <p:nvPr/>
        </p:nvSpPr>
        <p:spPr>
          <a:xfrm rot="0">
            <a:off x="572707" y="14162093"/>
            <a:ext cx="13019996" cy="4986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750"/>
              </a:lnSpc>
            </a:pPr>
            <a:r>
              <a:rPr lang="en-US" sz="5201">
                <a:gradFill>
                  <a:gsLst>
                    <a:gs pos="0">
                      <a:srgbClr val="92B441">
                        <a:alpha val="100000"/>
                      </a:srgbClr>
                    </a:gs>
                    <a:gs pos="13000">
                      <a:srgbClr val="92B441">
                        <a:alpha val="100000"/>
                      </a:srgbClr>
                    </a:gs>
                    <a:gs pos="38000">
                      <a:srgbClr val="00934F">
                        <a:alpha val="100000"/>
                      </a:srgbClr>
                    </a:gs>
                    <a:gs pos="100000">
                      <a:srgbClr val="00934F">
                        <a:alpha val="100000"/>
                      </a:srgbClr>
                    </a:gs>
                  </a:gsLst>
                  <a:lin ang="0"/>
                </a:gradFill>
                <a:latin typeface="Bosk"/>
                <a:ea typeface="Bosk"/>
                <a:cs typeface="Bosk"/>
                <a:sym typeface="Bosk"/>
              </a:rPr>
              <a:t>OBJETIVO</a:t>
            </a:r>
          </a:p>
          <a:p>
            <a:pPr algn="l">
              <a:lnSpc>
                <a:spcPts val="4268"/>
              </a:lnSpc>
            </a:pPr>
            <a:r>
              <a:rPr lang="en-US" sz="2864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O objetivo deste trabalho foi analisar as diferenças de qualidade da água oferecida para os animais presentes na instituição, fazer uma analogia entre a água oferecida anteriormente ao início do trabalho, e após o tratamento correto da água.</a:t>
            </a:r>
          </a:p>
          <a:p>
            <a:pPr algn="l">
              <a:lnSpc>
                <a:spcPts val="4268"/>
              </a:lnSpc>
            </a:pPr>
          </a:p>
          <a:p>
            <a:pPr algn="l">
              <a:lnSpc>
                <a:spcPts val="5366"/>
              </a:lnSpc>
            </a:pPr>
          </a:p>
          <a:p>
            <a:pPr algn="l">
              <a:lnSpc>
                <a:spcPts val="5366"/>
              </a:lnSpc>
            </a:pPr>
          </a:p>
        </p:txBody>
      </p:sp>
      <p:sp>
        <p:nvSpPr>
          <p:cNvPr name="TextBox 57" id="57"/>
          <p:cNvSpPr txBox="true"/>
          <p:nvPr/>
        </p:nvSpPr>
        <p:spPr>
          <a:xfrm rot="0">
            <a:off x="265359" y="19091982"/>
            <a:ext cx="17146500" cy="2695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38"/>
              </a:lnSpc>
            </a:pPr>
            <a:r>
              <a:rPr lang="en-US" sz="4698">
                <a:gradFill>
                  <a:gsLst>
                    <a:gs pos="0">
                      <a:srgbClr val="92B441">
                        <a:alpha val="100000"/>
                      </a:srgbClr>
                    </a:gs>
                    <a:gs pos="13000">
                      <a:srgbClr val="92B441">
                        <a:alpha val="100000"/>
                      </a:srgbClr>
                    </a:gs>
                    <a:gs pos="38000">
                      <a:srgbClr val="00934F">
                        <a:alpha val="100000"/>
                      </a:srgbClr>
                    </a:gs>
                    <a:gs pos="100000">
                      <a:srgbClr val="00934F">
                        <a:alpha val="100000"/>
                      </a:srgbClr>
                    </a:gs>
                  </a:gsLst>
                  <a:lin ang="0"/>
                </a:gradFill>
                <a:latin typeface="Bosk"/>
                <a:ea typeface="Bosk"/>
                <a:cs typeface="Bosk"/>
                <a:sym typeface="Bosk"/>
              </a:rPr>
              <a:t>DESENVOLVIMENTO</a:t>
            </a:r>
          </a:p>
          <a:p>
            <a:pPr algn="l">
              <a:lnSpc>
                <a:spcPts val="5638"/>
              </a:lnSpc>
            </a:pPr>
            <a:r>
              <a:rPr lang="en-US" sz="4698">
                <a:gradFill>
                  <a:gsLst>
                    <a:gs pos="0">
                      <a:srgbClr val="00934F">
                        <a:alpha val="100000"/>
                      </a:srgbClr>
                    </a:gs>
                    <a:gs pos="38000">
                      <a:srgbClr val="00934F">
                        <a:alpha val="100000"/>
                      </a:srgbClr>
                    </a:gs>
                    <a:gs pos="100000">
                      <a:srgbClr val="92B441">
                        <a:alpha val="100000"/>
                      </a:srgbClr>
                    </a:gs>
                  </a:gsLst>
                  <a:lin ang="0"/>
                </a:gradFill>
                <a:latin typeface="The Seasons"/>
                <a:ea typeface="The Seasons"/>
                <a:cs typeface="The Seasons"/>
                <a:sym typeface="The Seasons"/>
              </a:rPr>
              <a:t>Material e métodos </a:t>
            </a:r>
          </a:p>
          <a:p>
            <a:pPr algn="l">
              <a:lnSpc>
                <a:spcPts val="5011"/>
              </a:lnSpc>
            </a:pPr>
          </a:p>
          <a:p>
            <a:pPr algn="l">
              <a:lnSpc>
                <a:spcPts val="5011"/>
              </a:lnSpc>
            </a:pPr>
          </a:p>
        </p:txBody>
      </p:sp>
      <p:sp>
        <p:nvSpPr>
          <p:cNvPr name="TextBox 58" id="58"/>
          <p:cNvSpPr txBox="true"/>
          <p:nvPr/>
        </p:nvSpPr>
        <p:spPr>
          <a:xfrm rot="0">
            <a:off x="15109018" y="29113801"/>
            <a:ext cx="12762097" cy="6997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56"/>
              </a:lnSpc>
            </a:pPr>
            <a:r>
              <a:rPr lang="en-US" sz="5100">
                <a:gradFill>
                  <a:gsLst>
                    <a:gs pos="0">
                      <a:srgbClr val="92B441">
                        <a:alpha val="100000"/>
                      </a:srgbClr>
                    </a:gs>
                    <a:gs pos="13000">
                      <a:srgbClr val="92B441">
                        <a:alpha val="100000"/>
                      </a:srgbClr>
                    </a:gs>
                    <a:gs pos="38000">
                      <a:srgbClr val="00934F">
                        <a:alpha val="100000"/>
                      </a:srgbClr>
                    </a:gs>
                    <a:gs pos="100000">
                      <a:srgbClr val="00934F">
                        <a:alpha val="100000"/>
                      </a:srgbClr>
                    </a:gs>
                  </a:gsLst>
                  <a:lin ang="0"/>
                </a:gradFill>
                <a:latin typeface="Bosk"/>
                <a:ea typeface="Bosk"/>
                <a:cs typeface="Bosk"/>
                <a:sym typeface="Bosk"/>
              </a:rPr>
              <a:t>CONCLUSÃO</a:t>
            </a:r>
          </a:p>
          <a:p>
            <a:pPr algn="l">
              <a:lnSpc>
                <a:spcPts val="5303"/>
              </a:lnSpc>
            </a:pPr>
          </a:p>
          <a:p>
            <a:pPr algn="l">
              <a:lnSpc>
                <a:spcPts val="5303"/>
              </a:lnSpc>
            </a:pPr>
            <a:r>
              <a:rPr lang="en-US" sz="339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De</a:t>
            </a:r>
            <a:r>
              <a:rPr lang="en-US" sz="339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sta forma, concluímos que, ainda que parâmetros físico-químicos como pH se mantenham dentro da normalidade, a detecção de parasitas, musgos, algas e material particulado evidencia contaminação biológica significativa. Esses achados confirmam a baixa qualidade do produto e seu potencial risco, indicando a necessidade de correções no processo de manejo e tratamento.</a:t>
            </a:r>
          </a:p>
          <a:p>
            <a:pPr algn="l">
              <a:lnSpc>
                <a:spcPts val="5303"/>
              </a:lnSpc>
            </a:pPr>
          </a:p>
        </p:txBody>
      </p:sp>
      <p:sp>
        <p:nvSpPr>
          <p:cNvPr name="TextBox 59" id="59"/>
          <p:cNvSpPr txBox="true"/>
          <p:nvPr/>
        </p:nvSpPr>
        <p:spPr>
          <a:xfrm rot="0">
            <a:off x="9693159" y="7878555"/>
            <a:ext cx="3283180" cy="37827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306"/>
              </a:lnSpc>
            </a:pPr>
            <a:r>
              <a:rPr lang="en-US" sz="290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destacando-se a necessidade de monitorar e manter a higiene</a:t>
            </a:r>
          </a:p>
          <a:p>
            <a:pPr algn="r">
              <a:lnSpc>
                <a:spcPts val="4306"/>
              </a:lnSpc>
            </a:pPr>
            <a:r>
              <a:rPr lang="en-US" sz="290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para melhores resultados na pecuária.</a:t>
            </a:r>
          </a:p>
        </p:txBody>
      </p:sp>
      <p:sp>
        <p:nvSpPr>
          <p:cNvPr name="TextBox 60" id="60"/>
          <p:cNvSpPr txBox="true"/>
          <p:nvPr/>
        </p:nvSpPr>
        <p:spPr>
          <a:xfrm rot="0">
            <a:off x="17900121" y="16166948"/>
            <a:ext cx="4978249" cy="5597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01"/>
              </a:lnSpc>
            </a:pPr>
          </a:p>
        </p:txBody>
      </p:sp>
      <p:sp>
        <p:nvSpPr>
          <p:cNvPr name="TextBox 61" id="61"/>
          <p:cNvSpPr txBox="true"/>
          <p:nvPr/>
        </p:nvSpPr>
        <p:spPr>
          <a:xfrm rot="0">
            <a:off x="336613" y="27908143"/>
            <a:ext cx="5170918" cy="361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17"/>
              </a:lnSpc>
              <a:spcBef>
                <a:spcPct val="0"/>
              </a:spcBef>
            </a:pPr>
            <a:r>
              <a:rPr lang="en-US" sz="2431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Bebedouro com a água parada</a:t>
            </a:r>
          </a:p>
        </p:txBody>
      </p:sp>
      <p:sp>
        <p:nvSpPr>
          <p:cNvPr name="TextBox 62" id="62"/>
          <p:cNvSpPr txBox="true"/>
          <p:nvPr/>
        </p:nvSpPr>
        <p:spPr>
          <a:xfrm rot="0">
            <a:off x="6438530" y="28960218"/>
            <a:ext cx="5547927" cy="400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161"/>
              </a:lnSpc>
              <a:spcBef>
                <a:spcPct val="0"/>
              </a:spcBef>
            </a:pPr>
            <a:r>
              <a:rPr lang="en-US" sz="2634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processo de limpeza</a:t>
            </a:r>
          </a:p>
        </p:txBody>
      </p:sp>
      <p:sp>
        <p:nvSpPr>
          <p:cNvPr name="TextBox 63" id="63"/>
          <p:cNvSpPr txBox="true"/>
          <p:nvPr/>
        </p:nvSpPr>
        <p:spPr>
          <a:xfrm rot="0">
            <a:off x="2423738" y="34803475"/>
            <a:ext cx="7269421" cy="858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09"/>
              </a:lnSpc>
              <a:spcBef>
                <a:spcPct val="0"/>
              </a:spcBef>
            </a:pPr>
            <a:r>
              <a:rPr lang="en-US" sz="2841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presença de parasitas “larva de sangue”, que surge com a má qualidade da água</a:t>
            </a:r>
          </a:p>
        </p:txBody>
      </p:sp>
      <p:sp>
        <p:nvSpPr>
          <p:cNvPr name="TextBox 64" id="64"/>
          <p:cNvSpPr txBox="true"/>
          <p:nvPr/>
        </p:nvSpPr>
        <p:spPr>
          <a:xfrm rot="0">
            <a:off x="15369759" y="13104988"/>
            <a:ext cx="4496434" cy="438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1"/>
              </a:lnSpc>
              <a:spcBef>
                <a:spcPct val="0"/>
              </a:spcBef>
            </a:pPr>
            <a:r>
              <a:rPr lang="en-US" sz="285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após a limpeza </a:t>
            </a:r>
          </a:p>
        </p:txBody>
      </p:sp>
      <p:sp>
        <p:nvSpPr>
          <p:cNvPr name="TextBox 65" id="65"/>
          <p:cNvSpPr txBox="true"/>
          <p:nvPr/>
        </p:nvSpPr>
        <p:spPr>
          <a:xfrm rot="0">
            <a:off x="19048409" y="21087410"/>
            <a:ext cx="3061538" cy="2720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99"/>
              </a:lnSpc>
            </a:pPr>
            <a:r>
              <a:rPr lang="en-US" sz="249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as concentrações de nitrato oscilaram de 0,0 ppm a 1,75 ppm níveis até 44 ppm são classificados como “seguro”.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19631278" y="25239469"/>
            <a:ext cx="4290257" cy="27862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214"/>
              </a:lnSpc>
            </a:pPr>
            <a:r>
              <a:rPr lang="en-US" sz="2398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Contudo, o plaqueamento revelou crescimento de</a:t>
            </a:r>
          </a:p>
          <a:p>
            <a:pPr algn="r">
              <a:lnSpc>
                <a:spcPts val="3214"/>
              </a:lnSpc>
            </a:pPr>
            <a:r>
              <a:rPr lang="en-US" sz="2398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fungos e bactérias, reforçando a importância da limpeza periódica para garantir</a:t>
            </a:r>
          </a:p>
          <a:p>
            <a:pPr algn="r">
              <a:lnSpc>
                <a:spcPts val="3214"/>
              </a:lnSpc>
            </a:pPr>
            <a:r>
              <a:rPr lang="en-US" sz="2398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 saúde animal. 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2669477" y="13717276"/>
            <a:ext cx="5201638" cy="400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91"/>
              </a:lnSpc>
              <a:spcBef>
                <a:spcPct val="0"/>
              </a:spcBef>
            </a:pPr>
            <a:r>
              <a:rPr lang="en-US" sz="265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ponto de hidratação limpa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DAG5MxRTCIo</dc:identifier>
  <dcterms:modified xsi:type="dcterms:W3CDTF">2011-08-01T06:04:30Z</dcterms:modified>
  <cp:revision>1</cp:revision>
  <dc:title>BANNER AGROCATS.pptx</dc:title>
</cp:coreProperties>
</file>